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7" r:id="rId4"/>
    <p:sldId id="266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95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280" autoAdjust="0"/>
  </p:normalViewPr>
  <p:slideViewPr>
    <p:cSldViewPr>
      <p:cViewPr varScale="1">
        <p:scale>
          <a:sx n="69" d="100"/>
          <a:sy n="69" d="100"/>
        </p:scale>
        <p:origin x="141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B69DF7-A987-4202-B78E-46E9F59E21C3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C0683D06-B77E-4EAB-BE7B-4E18166EAC06}">
      <dgm:prSet phldrT="[Texto]"/>
      <dgm:spPr/>
      <dgm:t>
        <a:bodyPr/>
        <a:lstStyle/>
        <a:p>
          <a:r>
            <a:rPr lang="pt-BR" dirty="0" smtClean="0"/>
            <a:t>IDP: 0,87</a:t>
          </a:r>
          <a:endParaRPr lang="pt-BR" dirty="0"/>
        </a:p>
      </dgm:t>
    </dgm:pt>
    <dgm:pt modelId="{6EA39769-5B76-4E6F-8E43-781434C97FD2}" type="parTrans" cxnId="{7F709476-521C-491C-8EA7-AC446C74D4E1}">
      <dgm:prSet/>
      <dgm:spPr/>
      <dgm:t>
        <a:bodyPr/>
        <a:lstStyle/>
        <a:p>
          <a:endParaRPr lang="pt-BR"/>
        </a:p>
      </dgm:t>
    </dgm:pt>
    <dgm:pt modelId="{861BEBF3-FA95-44DD-90BF-CAB902F9CBF0}" type="sibTrans" cxnId="{7F709476-521C-491C-8EA7-AC446C74D4E1}">
      <dgm:prSet/>
      <dgm:spPr/>
      <dgm:t>
        <a:bodyPr/>
        <a:lstStyle/>
        <a:p>
          <a:endParaRPr lang="pt-BR"/>
        </a:p>
      </dgm:t>
    </dgm:pt>
    <dgm:pt modelId="{BAF22254-302A-470A-A611-F5D785E1D66C}">
      <dgm:prSet phldrT="[Texto]"/>
      <dgm:spPr/>
      <dgm:t>
        <a:bodyPr/>
        <a:lstStyle/>
        <a:p>
          <a:r>
            <a:rPr lang="pt-BR" dirty="0" smtClean="0"/>
            <a:t>IDC: 1,01</a:t>
          </a:r>
          <a:endParaRPr lang="pt-BR" dirty="0"/>
        </a:p>
      </dgm:t>
    </dgm:pt>
    <dgm:pt modelId="{EF52E045-8D8B-4F21-8915-07B91D9D0779}" type="parTrans" cxnId="{EA0975EB-246A-4105-A7EE-235593707D58}">
      <dgm:prSet/>
      <dgm:spPr/>
      <dgm:t>
        <a:bodyPr/>
        <a:lstStyle/>
        <a:p>
          <a:endParaRPr lang="pt-BR"/>
        </a:p>
      </dgm:t>
    </dgm:pt>
    <dgm:pt modelId="{30994BF7-E148-499B-803E-E33E0214BC6B}" type="sibTrans" cxnId="{EA0975EB-246A-4105-A7EE-235593707D58}">
      <dgm:prSet/>
      <dgm:spPr/>
      <dgm:t>
        <a:bodyPr/>
        <a:lstStyle/>
        <a:p>
          <a:endParaRPr lang="pt-BR"/>
        </a:p>
      </dgm:t>
    </dgm:pt>
    <dgm:pt modelId="{29C674EC-7B71-4F07-8F43-507AD9C1317B}" type="pres">
      <dgm:prSet presAssocID="{33B69DF7-A987-4202-B78E-46E9F59E21C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E918D58A-1309-4F06-B322-298311341642}" type="pres">
      <dgm:prSet presAssocID="{C0683D06-B77E-4EAB-BE7B-4E18166EAC06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F6A6990-8233-4F21-98C2-658A15449796}" type="pres">
      <dgm:prSet presAssocID="{BAF22254-302A-470A-A611-F5D785E1D66C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FB961A13-EDDB-47AC-B420-BE8832E083BA}" type="presOf" srcId="{33B69DF7-A987-4202-B78E-46E9F59E21C3}" destId="{29C674EC-7B71-4F07-8F43-507AD9C1317B}" srcOrd="0" destOrd="0" presId="urn:microsoft.com/office/officeart/2005/8/layout/arrow5"/>
    <dgm:cxn modelId="{EA0975EB-246A-4105-A7EE-235593707D58}" srcId="{33B69DF7-A987-4202-B78E-46E9F59E21C3}" destId="{BAF22254-302A-470A-A611-F5D785E1D66C}" srcOrd="1" destOrd="0" parTransId="{EF52E045-8D8B-4F21-8915-07B91D9D0779}" sibTransId="{30994BF7-E148-499B-803E-E33E0214BC6B}"/>
    <dgm:cxn modelId="{1C28A23B-0FAD-4EDE-8D1C-3E6A1D059C80}" type="presOf" srcId="{C0683D06-B77E-4EAB-BE7B-4E18166EAC06}" destId="{E918D58A-1309-4F06-B322-298311341642}" srcOrd="0" destOrd="0" presId="urn:microsoft.com/office/officeart/2005/8/layout/arrow5"/>
    <dgm:cxn modelId="{7F709476-521C-491C-8EA7-AC446C74D4E1}" srcId="{33B69DF7-A987-4202-B78E-46E9F59E21C3}" destId="{C0683D06-B77E-4EAB-BE7B-4E18166EAC06}" srcOrd="0" destOrd="0" parTransId="{6EA39769-5B76-4E6F-8E43-781434C97FD2}" sibTransId="{861BEBF3-FA95-44DD-90BF-CAB902F9CBF0}"/>
    <dgm:cxn modelId="{B7F32CE0-4DCF-481B-A3F2-82161E873692}" type="presOf" srcId="{BAF22254-302A-470A-A611-F5D785E1D66C}" destId="{FF6A6990-8233-4F21-98C2-658A15449796}" srcOrd="0" destOrd="0" presId="urn:microsoft.com/office/officeart/2005/8/layout/arrow5"/>
    <dgm:cxn modelId="{B4D098B6-F490-4840-A0E3-14D453149BE8}" type="presParOf" srcId="{29C674EC-7B71-4F07-8F43-507AD9C1317B}" destId="{E918D58A-1309-4F06-B322-298311341642}" srcOrd="0" destOrd="0" presId="urn:microsoft.com/office/officeart/2005/8/layout/arrow5"/>
    <dgm:cxn modelId="{F5E7FC7F-3130-4DD9-A934-47E759776F31}" type="presParOf" srcId="{29C674EC-7B71-4F07-8F43-507AD9C1317B}" destId="{FF6A6990-8233-4F21-98C2-658A15449796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18D58A-1309-4F06-B322-298311341642}">
      <dsp:nvSpPr>
        <dsp:cNvPr id="0" name=""/>
        <dsp:cNvSpPr/>
      </dsp:nvSpPr>
      <dsp:spPr>
        <a:xfrm rot="16200000">
          <a:off x="320" y="55805"/>
          <a:ext cx="1694144" cy="1694144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kern="1200" dirty="0" smtClean="0"/>
            <a:t>IDP: 0,87</a:t>
          </a:r>
          <a:endParaRPr lang="pt-BR" sz="2300" kern="1200" dirty="0"/>
        </a:p>
      </dsp:txBody>
      <dsp:txXfrm rot="5400000">
        <a:off x="321" y="479340"/>
        <a:ext cx="1397669" cy="847072"/>
      </dsp:txXfrm>
    </dsp:sp>
    <dsp:sp modelId="{FF6A6990-8233-4F21-98C2-658A15449796}">
      <dsp:nvSpPr>
        <dsp:cNvPr id="0" name=""/>
        <dsp:cNvSpPr/>
      </dsp:nvSpPr>
      <dsp:spPr>
        <a:xfrm rot="5400000">
          <a:off x="1785583" y="55805"/>
          <a:ext cx="1694144" cy="1694144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kern="1200" dirty="0" smtClean="0"/>
            <a:t>IDC: 1,01</a:t>
          </a:r>
          <a:endParaRPr lang="pt-BR" sz="2300" kern="1200" dirty="0"/>
        </a:p>
      </dsp:txBody>
      <dsp:txXfrm rot="-5400000">
        <a:off x="2082059" y="479341"/>
        <a:ext cx="1397669" cy="8470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 userDrawn="1"/>
        </p:nvSpPr>
        <p:spPr>
          <a:xfrm>
            <a:off x="0" y="6381328"/>
            <a:ext cx="9144000" cy="48086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/>
              <a:t>www.radardeprojetos.com.br</a:t>
            </a:r>
            <a:endParaRPr lang="pt-BR" sz="1600" dirty="0"/>
          </a:p>
        </p:txBody>
      </p:sp>
      <p:pic>
        <p:nvPicPr>
          <p:cNvPr id="8" name="Imagem 7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8982" y="5110"/>
            <a:ext cx="2745174" cy="419611"/>
          </a:xfrm>
          <a:prstGeom prst="rect">
            <a:avLst/>
          </a:prstGeom>
        </p:spPr>
      </p:pic>
      <p:cxnSp>
        <p:nvCxnSpPr>
          <p:cNvPr id="9" name="Conector reto 8"/>
          <p:cNvCxnSpPr/>
          <p:nvPr userDrawn="1"/>
        </p:nvCxnSpPr>
        <p:spPr>
          <a:xfrm>
            <a:off x="0" y="430064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03598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927A-A89D-4654-AB86-004D4A9A85EE}" type="datetimeFigureOut">
              <a:rPr lang="pt-BR" smtClean="0"/>
              <a:t>23/04/2015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719BA-B00E-487D-B3F1-7923F9B534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924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927A-A89D-4654-AB86-004D4A9A85EE}" type="datetimeFigureOut">
              <a:rPr lang="pt-BR" smtClean="0"/>
              <a:t>23/04/2015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719BA-B00E-487D-B3F1-7923F9B534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979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927A-A89D-4654-AB86-004D4A9A85EE}" type="datetimeFigureOut">
              <a:rPr lang="pt-BR" smtClean="0"/>
              <a:t>23/04/2015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719BA-B00E-487D-B3F1-7923F9B534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9981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927A-A89D-4654-AB86-004D4A9A85EE}" type="datetimeFigureOut">
              <a:rPr lang="pt-BR" smtClean="0"/>
              <a:t>23/04/2015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719BA-B00E-487D-B3F1-7923F9B534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4042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927A-A89D-4654-AB86-004D4A9A85EE}" type="datetimeFigureOut">
              <a:rPr lang="pt-BR" smtClean="0"/>
              <a:t>23/04/2015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719BA-B00E-487D-B3F1-7923F9B534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2753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927A-A89D-4654-AB86-004D4A9A85EE}" type="datetimeFigureOut">
              <a:rPr lang="pt-BR" smtClean="0"/>
              <a:t>23/04/2015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719BA-B00E-487D-B3F1-7923F9B534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6630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927A-A89D-4654-AB86-004D4A9A85EE}" type="datetimeFigureOut">
              <a:rPr lang="pt-BR" smtClean="0"/>
              <a:t>23/04/2015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719BA-B00E-487D-B3F1-7923F9B534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0588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927A-A89D-4654-AB86-004D4A9A85EE}" type="datetimeFigureOut">
              <a:rPr lang="pt-BR" smtClean="0"/>
              <a:t>23/04/2015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719BA-B00E-487D-B3F1-7923F9B534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3780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2927A-A89D-4654-AB86-004D4A9A85EE}" type="datetimeFigureOut">
              <a:rPr lang="pt-BR" smtClean="0"/>
              <a:t>23/04/2015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719BA-B00E-487D-B3F1-7923F9B534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6394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2927A-A89D-4654-AB86-004D4A9A85EE}" type="datetimeFigureOut">
              <a:rPr lang="pt-BR" smtClean="0"/>
              <a:t>23/04/2015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719BA-B00E-487D-B3F1-7923F9B534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788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251519" y="2060848"/>
            <a:ext cx="8826719" cy="1477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pt-BR" sz="5400" b="1" dirty="0" smtClean="0">
                <a:ln/>
                <a:solidFill>
                  <a:srgbClr val="6495ED"/>
                </a:solidFill>
              </a:rPr>
              <a:t>STATUS REPORT </a:t>
            </a:r>
          </a:p>
          <a:p>
            <a:pPr algn="ctr"/>
            <a:r>
              <a:rPr lang="pt-BR" sz="3600" b="1" dirty="0" smtClean="0">
                <a:ln/>
                <a:solidFill>
                  <a:srgbClr val="6495ED"/>
                </a:solidFill>
              </a:rPr>
              <a:t>PROJETO XPTO</a:t>
            </a:r>
            <a:endParaRPr lang="pt-BR" sz="3600" b="1" cap="none" spc="0" dirty="0">
              <a:ln/>
              <a:solidFill>
                <a:srgbClr val="6495ED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4546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/>
          <p:cNvGrpSpPr/>
          <p:nvPr/>
        </p:nvGrpSpPr>
        <p:grpSpPr>
          <a:xfrm>
            <a:off x="1331640" y="764704"/>
            <a:ext cx="1711033" cy="684413"/>
            <a:chOff x="2939" y="701909"/>
            <a:chExt cx="1711033" cy="684413"/>
          </a:xfrm>
        </p:grpSpPr>
        <p:sp>
          <p:nvSpPr>
            <p:cNvPr id="5" name="Divisa 4"/>
            <p:cNvSpPr/>
            <p:nvPr/>
          </p:nvSpPr>
          <p:spPr>
            <a:xfrm>
              <a:off x="2939" y="701909"/>
              <a:ext cx="1711033" cy="684413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Divisa 4"/>
            <p:cNvSpPr/>
            <p:nvPr/>
          </p:nvSpPr>
          <p:spPr>
            <a:xfrm>
              <a:off x="345146" y="701909"/>
              <a:ext cx="1026620" cy="68441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2007" tIns="17336" rIns="17336" bIns="17336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300" kern="1200" dirty="0" smtClean="0"/>
                <a:t>Iniciação</a:t>
              </a:r>
              <a:endParaRPr lang="pt-BR" sz="1300" kern="1200" dirty="0"/>
            </a:p>
          </p:txBody>
        </p:sp>
      </p:grpSp>
      <p:grpSp>
        <p:nvGrpSpPr>
          <p:cNvPr id="7" name="Grupo 6"/>
          <p:cNvGrpSpPr/>
          <p:nvPr/>
        </p:nvGrpSpPr>
        <p:grpSpPr>
          <a:xfrm>
            <a:off x="2871570" y="764704"/>
            <a:ext cx="1711033" cy="684413"/>
            <a:chOff x="1542869" y="701909"/>
            <a:chExt cx="1711033" cy="684413"/>
          </a:xfrm>
        </p:grpSpPr>
        <p:sp>
          <p:nvSpPr>
            <p:cNvPr id="8" name="Divisa 7"/>
            <p:cNvSpPr/>
            <p:nvPr/>
          </p:nvSpPr>
          <p:spPr>
            <a:xfrm>
              <a:off x="1542869" y="701909"/>
              <a:ext cx="1711033" cy="684413"/>
            </a:xfrm>
            <a:prstGeom prst="chevron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Divisa 6"/>
            <p:cNvSpPr/>
            <p:nvPr/>
          </p:nvSpPr>
          <p:spPr>
            <a:xfrm>
              <a:off x="1885076" y="701909"/>
              <a:ext cx="1026620" cy="68441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2007" tIns="17336" rIns="17336" bIns="17336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300" kern="1200" dirty="0" smtClean="0"/>
                <a:t>Planejamento</a:t>
              </a:r>
              <a:endParaRPr lang="pt-BR" sz="1300" kern="1200" dirty="0"/>
            </a:p>
          </p:txBody>
        </p:sp>
      </p:grpSp>
      <p:grpSp>
        <p:nvGrpSpPr>
          <p:cNvPr id="10" name="Grupo 9"/>
          <p:cNvGrpSpPr/>
          <p:nvPr/>
        </p:nvGrpSpPr>
        <p:grpSpPr>
          <a:xfrm>
            <a:off x="4411501" y="764704"/>
            <a:ext cx="1711033" cy="684413"/>
            <a:chOff x="3082800" y="701909"/>
            <a:chExt cx="1711033" cy="684413"/>
          </a:xfrm>
        </p:grpSpPr>
        <p:sp>
          <p:nvSpPr>
            <p:cNvPr id="11" name="Divisa 10"/>
            <p:cNvSpPr/>
            <p:nvPr/>
          </p:nvSpPr>
          <p:spPr>
            <a:xfrm>
              <a:off x="3082800" y="701909"/>
              <a:ext cx="1711033" cy="684413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Divisa 8"/>
            <p:cNvSpPr/>
            <p:nvPr/>
          </p:nvSpPr>
          <p:spPr>
            <a:xfrm>
              <a:off x="3425007" y="701909"/>
              <a:ext cx="1026620" cy="68441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2007" tIns="17336" rIns="17336" bIns="17336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300" kern="1200" dirty="0" smtClean="0"/>
                <a:t>Execução</a:t>
              </a:r>
              <a:endParaRPr lang="pt-BR" sz="1300" kern="1200" dirty="0"/>
            </a:p>
          </p:txBody>
        </p:sp>
      </p:grpSp>
      <p:grpSp>
        <p:nvGrpSpPr>
          <p:cNvPr id="13" name="Grupo 12"/>
          <p:cNvGrpSpPr/>
          <p:nvPr/>
        </p:nvGrpSpPr>
        <p:grpSpPr>
          <a:xfrm>
            <a:off x="5951431" y="764704"/>
            <a:ext cx="1711033" cy="684413"/>
            <a:chOff x="4622730" y="701909"/>
            <a:chExt cx="1711033" cy="684413"/>
          </a:xfrm>
        </p:grpSpPr>
        <p:sp>
          <p:nvSpPr>
            <p:cNvPr id="14" name="Divisa 13"/>
            <p:cNvSpPr/>
            <p:nvPr/>
          </p:nvSpPr>
          <p:spPr>
            <a:xfrm>
              <a:off x="4622730" y="701909"/>
              <a:ext cx="1711033" cy="684413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Divisa 10"/>
            <p:cNvSpPr/>
            <p:nvPr/>
          </p:nvSpPr>
          <p:spPr>
            <a:xfrm>
              <a:off x="4964937" y="701909"/>
              <a:ext cx="1026620" cy="68441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2007" tIns="17336" rIns="17336" bIns="17336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300" kern="1200" dirty="0" smtClean="0"/>
                <a:t>Encerramento</a:t>
              </a:r>
              <a:endParaRPr lang="pt-BR" sz="1300" kern="1200" dirty="0"/>
            </a:p>
          </p:txBody>
        </p:sp>
      </p:grpSp>
      <p:sp>
        <p:nvSpPr>
          <p:cNvPr id="16" name="CaixaDeTexto 15"/>
          <p:cNvSpPr txBox="1"/>
          <p:nvPr/>
        </p:nvSpPr>
        <p:spPr>
          <a:xfrm>
            <a:off x="179512" y="810180"/>
            <a:ext cx="10624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 smtClean="0">
                <a:solidFill>
                  <a:srgbClr val="002060"/>
                </a:solidFill>
              </a:rPr>
              <a:t>Início</a:t>
            </a:r>
            <a:r>
              <a:rPr lang="pt-BR" sz="1600" dirty="0" smtClean="0">
                <a:solidFill>
                  <a:srgbClr val="002060"/>
                </a:solidFill>
              </a:rPr>
              <a:t>: 12/01</a:t>
            </a:r>
            <a:endParaRPr lang="pt-BR" sz="1600" dirty="0">
              <a:solidFill>
                <a:srgbClr val="002060"/>
              </a:solidFill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7877098" y="771941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 smtClean="0">
                <a:solidFill>
                  <a:srgbClr val="002060"/>
                </a:solidFill>
              </a:rPr>
              <a:t>Término: 12/12</a:t>
            </a:r>
            <a:endParaRPr lang="pt-BR" sz="1600" dirty="0">
              <a:solidFill>
                <a:srgbClr val="002060"/>
              </a:solidFill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179512" y="2492896"/>
            <a:ext cx="4357125" cy="1800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dirty="0" smtClean="0">
                <a:solidFill>
                  <a:srgbClr val="002060"/>
                </a:solidFill>
              </a:rPr>
              <a:t>Atividades Realizadas na Semana:</a:t>
            </a:r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156378" y="1556792"/>
            <a:ext cx="8808109" cy="6480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pt-BR" sz="1600" dirty="0" smtClean="0">
                <a:solidFill>
                  <a:srgbClr val="002060"/>
                </a:solidFill>
              </a:rPr>
              <a:t>Descrição:</a:t>
            </a:r>
            <a:endParaRPr lang="pt-BR" sz="1600" dirty="0">
              <a:solidFill>
                <a:srgbClr val="002060"/>
              </a:solidFill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4665818" y="2492896"/>
            <a:ext cx="4357125" cy="1800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dirty="0" smtClean="0">
                <a:solidFill>
                  <a:srgbClr val="002060"/>
                </a:solidFill>
              </a:rPr>
              <a:t>Próximas Atividades:</a:t>
            </a:r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21" name="Retângulo 20"/>
          <p:cNvSpPr/>
          <p:nvPr/>
        </p:nvSpPr>
        <p:spPr>
          <a:xfrm>
            <a:off x="130331" y="4430770"/>
            <a:ext cx="4357125" cy="1800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dirty="0" smtClean="0">
                <a:solidFill>
                  <a:srgbClr val="002060"/>
                </a:solidFill>
              </a:rPr>
              <a:t>Pontos de Atenção:</a:t>
            </a:r>
            <a:endParaRPr lang="pt-BR" dirty="0">
              <a:solidFill>
                <a:srgbClr val="002060"/>
              </a:solidFill>
            </a:endParaRPr>
          </a:p>
        </p:txBody>
      </p:sp>
      <p:graphicFrame>
        <p:nvGraphicFramePr>
          <p:cNvPr id="22" name="Diagrama 21"/>
          <p:cNvGraphicFramePr/>
          <p:nvPr>
            <p:extLst>
              <p:ext uri="{D42A27DB-BD31-4B8C-83A1-F6EECF244321}">
                <p14:modId xmlns:p14="http://schemas.microsoft.com/office/powerpoint/2010/main" val="3912558006"/>
              </p:ext>
            </p:extLst>
          </p:nvPr>
        </p:nvGraphicFramePr>
        <p:xfrm>
          <a:off x="4937110" y="4425215"/>
          <a:ext cx="3480048" cy="18057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CaixaDeTexto 1"/>
          <p:cNvSpPr txBox="1"/>
          <p:nvPr/>
        </p:nvSpPr>
        <p:spPr>
          <a:xfrm>
            <a:off x="252195" y="35332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2060"/>
                </a:solidFill>
              </a:rPr>
              <a:t>Modelo 1</a:t>
            </a:r>
            <a:endParaRPr lang="pt-B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6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79512" y="692696"/>
            <a:ext cx="7128792" cy="504056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u="sng" dirty="0" smtClean="0">
                <a:solidFill>
                  <a:srgbClr val="002060"/>
                </a:solidFill>
              </a:rPr>
              <a:t>Descrição</a:t>
            </a:r>
            <a:r>
              <a:rPr lang="pt-BR" dirty="0" smtClean="0">
                <a:solidFill>
                  <a:srgbClr val="002060"/>
                </a:solidFill>
              </a:rPr>
              <a:t>: Este projeto visa obter o aumento da receita em 10%.</a:t>
            </a:r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259632" y="1350682"/>
            <a:ext cx="6048672" cy="1790285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pt-BR" u="sng" dirty="0" smtClean="0">
                <a:solidFill>
                  <a:srgbClr val="002060"/>
                </a:solidFill>
              </a:rPr>
              <a:t>Status atual</a:t>
            </a:r>
            <a:r>
              <a:rPr lang="pt-BR" dirty="0" smtClean="0">
                <a:solidFill>
                  <a:srgbClr val="002060"/>
                </a:solidFill>
              </a:rPr>
              <a:t>:</a:t>
            </a:r>
          </a:p>
          <a:p>
            <a:endParaRPr lang="pt-BR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pt-BR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pt-BR" u="sng" dirty="0" smtClean="0">
                <a:solidFill>
                  <a:srgbClr val="002060"/>
                </a:solidFill>
              </a:rPr>
              <a:t>Próximos Passos</a:t>
            </a:r>
            <a:r>
              <a:rPr lang="pt-BR" dirty="0" smtClean="0">
                <a:solidFill>
                  <a:srgbClr val="002060"/>
                </a:solidFill>
              </a:rPr>
              <a:t>:</a:t>
            </a:r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7452320" y="692696"/>
            <a:ext cx="1512168" cy="244879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dirty="0" smtClean="0">
                <a:solidFill>
                  <a:srgbClr val="002060"/>
                </a:solidFill>
              </a:rPr>
              <a:t>12/Dez</a:t>
            </a:r>
          </a:p>
          <a:p>
            <a:endParaRPr lang="pt-BR" sz="1600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pt-BR" sz="1600" u="sng" dirty="0" smtClean="0">
                <a:solidFill>
                  <a:srgbClr val="002060"/>
                </a:solidFill>
              </a:rPr>
              <a:t>Status Anterior</a:t>
            </a:r>
            <a:endParaRPr lang="pt-BR" sz="1600" u="sng" dirty="0">
              <a:solidFill>
                <a:srgbClr val="002060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79512" y="3284984"/>
            <a:ext cx="8784976" cy="1512168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pt-BR" u="sng" dirty="0" smtClean="0">
                <a:solidFill>
                  <a:srgbClr val="002060"/>
                </a:solidFill>
              </a:rPr>
              <a:t>Pontos de Atenção:</a:t>
            </a:r>
            <a:endParaRPr lang="pt-BR" dirty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rgbClr val="002060"/>
              </a:solidFill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4132809"/>
              </p:ext>
            </p:extLst>
          </p:nvPr>
        </p:nvGraphicFramePr>
        <p:xfrm>
          <a:off x="6516216" y="5013176"/>
          <a:ext cx="2223122" cy="11570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1561"/>
                <a:gridCol w="1111561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IDP</a:t>
                      </a:r>
                      <a:endParaRPr lang="pt-BR" dirty="0"/>
                    </a:p>
                  </a:txBody>
                  <a:tcPr>
                    <a:solidFill>
                      <a:srgbClr val="6495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IDC</a:t>
                      </a:r>
                      <a:endParaRPr lang="pt-BR" dirty="0"/>
                    </a:p>
                  </a:txBody>
                  <a:tcPr>
                    <a:solidFill>
                      <a:srgbClr val="6495ED"/>
                    </a:solidFill>
                  </a:tcPr>
                </a:tc>
              </a:tr>
              <a:tr h="725046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370103"/>
              </p:ext>
            </p:extLst>
          </p:nvPr>
        </p:nvGraphicFramePr>
        <p:xfrm>
          <a:off x="3203849" y="5057474"/>
          <a:ext cx="2880318" cy="11570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59"/>
                <a:gridCol w="1440159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% Planejado</a:t>
                      </a:r>
                      <a:endParaRPr lang="pt-BR" dirty="0"/>
                    </a:p>
                  </a:txBody>
                  <a:tcPr>
                    <a:solidFill>
                      <a:srgbClr val="6495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% Concluído</a:t>
                      </a:r>
                      <a:endParaRPr lang="pt-BR" dirty="0"/>
                    </a:p>
                  </a:txBody>
                  <a:tcPr>
                    <a:solidFill>
                      <a:srgbClr val="6495ED"/>
                    </a:solidFill>
                  </a:tcPr>
                </a:tc>
              </a:tr>
              <a:tr h="725046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5368181"/>
              </p:ext>
            </p:extLst>
          </p:nvPr>
        </p:nvGraphicFramePr>
        <p:xfrm>
          <a:off x="569978" y="5085184"/>
          <a:ext cx="2223122" cy="1157094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111561"/>
                <a:gridCol w="1111561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Inicio</a:t>
                      </a:r>
                      <a:endParaRPr lang="pt-BR" dirty="0"/>
                    </a:p>
                  </a:txBody>
                  <a:tcPr>
                    <a:solidFill>
                      <a:srgbClr val="6495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Término</a:t>
                      </a:r>
                      <a:endParaRPr lang="pt-BR" dirty="0"/>
                    </a:p>
                  </a:txBody>
                  <a:tcPr>
                    <a:solidFill>
                      <a:srgbClr val="6495ED"/>
                    </a:solidFill>
                  </a:tcPr>
                </a:tc>
              </a:tr>
              <a:tr h="725046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etângulo de cantos arredondados 9"/>
          <p:cNvSpPr/>
          <p:nvPr/>
        </p:nvSpPr>
        <p:spPr>
          <a:xfrm>
            <a:off x="179512" y="1340768"/>
            <a:ext cx="864096" cy="18002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Elipse 10"/>
          <p:cNvSpPr/>
          <p:nvPr/>
        </p:nvSpPr>
        <p:spPr>
          <a:xfrm>
            <a:off x="376895" y="1412776"/>
            <a:ext cx="468052" cy="504315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Elipse 11"/>
          <p:cNvSpPr/>
          <p:nvPr/>
        </p:nvSpPr>
        <p:spPr>
          <a:xfrm>
            <a:off x="377534" y="1988840"/>
            <a:ext cx="468052" cy="504315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Elipse 12"/>
          <p:cNvSpPr/>
          <p:nvPr/>
        </p:nvSpPr>
        <p:spPr>
          <a:xfrm>
            <a:off x="377534" y="2605829"/>
            <a:ext cx="468052" cy="504315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de cantos arredondados 13"/>
          <p:cNvSpPr/>
          <p:nvPr/>
        </p:nvSpPr>
        <p:spPr>
          <a:xfrm>
            <a:off x="7992855" y="1664933"/>
            <a:ext cx="611115" cy="1332019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Elipse 14"/>
          <p:cNvSpPr/>
          <p:nvPr/>
        </p:nvSpPr>
        <p:spPr>
          <a:xfrm>
            <a:off x="8136967" y="1831743"/>
            <a:ext cx="324036" cy="314193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Elipse 15"/>
          <p:cNvSpPr/>
          <p:nvPr/>
        </p:nvSpPr>
        <p:spPr>
          <a:xfrm>
            <a:off x="8136394" y="2206287"/>
            <a:ext cx="324036" cy="31419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Elipse 16"/>
          <p:cNvSpPr/>
          <p:nvPr/>
        </p:nvSpPr>
        <p:spPr>
          <a:xfrm>
            <a:off x="8154350" y="2611433"/>
            <a:ext cx="324036" cy="31419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CaixaDeTexto 17"/>
          <p:cNvSpPr txBox="1"/>
          <p:nvPr/>
        </p:nvSpPr>
        <p:spPr>
          <a:xfrm>
            <a:off x="252195" y="35332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2060"/>
                </a:solidFill>
              </a:rPr>
              <a:t>Modelo 2</a:t>
            </a:r>
            <a:endParaRPr lang="pt-B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169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251519" y="2060848"/>
            <a:ext cx="8826719" cy="1477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pt-BR" sz="5400" b="1" dirty="0" smtClean="0">
                <a:ln/>
                <a:solidFill>
                  <a:srgbClr val="6495ED"/>
                </a:solidFill>
              </a:rPr>
              <a:t>STATUS REPORT </a:t>
            </a:r>
          </a:p>
          <a:p>
            <a:pPr algn="ctr"/>
            <a:r>
              <a:rPr lang="pt-BR" sz="3600" b="1" dirty="0" smtClean="0">
                <a:ln/>
                <a:solidFill>
                  <a:srgbClr val="6495ED"/>
                </a:solidFill>
              </a:rPr>
              <a:t>PROJETO XPTO</a:t>
            </a:r>
            <a:endParaRPr lang="pt-BR" sz="3600" b="1" cap="none" spc="0" dirty="0">
              <a:ln/>
              <a:solidFill>
                <a:srgbClr val="6495ED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5214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76</Words>
  <Application>Microsoft Office PowerPoint</Application>
  <PresentationFormat>Apresentação na tela (4:3)</PresentationFormat>
  <Paragraphs>33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Associação Paulista de Supermercados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Report</dc:title>
  <dc:creator>radardeprojetos@gmail.com</dc:creator>
  <cp:keywords>Radar de Projetos</cp:keywords>
  <cp:lastModifiedBy>Gabi</cp:lastModifiedBy>
  <cp:revision>16</cp:revision>
  <dcterms:created xsi:type="dcterms:W3CDTF">2015-03-12T11:50:13Z</dcterms:created>
  <dcterms:modified xsi:type="dcterms:W3CDTF">2015-04-24T00:43:17Z</dcterms:modified>
  <cp:category>Templates</cp:category>
  <cp:contentStatus>www.radardeprojetos.com.br</cp:contentStatus>
</cp:coreProperties>
</file>